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D1C33-F9D0-D243-21A7-74F491CFF1FB}" v="139" dt="2026-09-23T20:11:32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1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Coal Creek Hustle logo treatment based on the official organization wordmark: https://coalcreekhustlebaseball.com/16u-2025/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https://www.ncaa.org/division-i-adopts-age-based-eligibility-model/
https://www.ncaa.org/division-ii-adopts-age-based-eligibility-model/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https://www.baseballamerica.com/stories/2026-college-baseball-transfer-portal-tracker/
https://www.diviibaseball.com/post/2026-d2-baseball-transfer-commit-tracker
https://baseballmode.com/blogs/blog/college-baseball-recruiting-transfer-portal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https://baseballmode.com/blogs/blog/college-baseball-recruiting-transfer-portal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https://www.ncaa.org/division-iii/
https://www.ncaa.org/eligibility-center/transfer-rules-and-eligibility/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https://www.ncaa.org/eligibility-center/transfer-rules-and-eligibility/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Coal Creek Hustle Expanded Recruiting Tracker (internal working file).
Tracker scope: NJCAA targets approximately six hours from Centennial, Colorado.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https://www.ncaa.org/eligibility-center/transfer-rules-and-eligibility/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https://www.ncaa.org/eligibility-center/
https://www.ncaa.org/eligibility-center/transfer-rules-and-eligibility/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Coal Creek Hustle logo treatment based on the official organization wordmark: https://coalcreekhustlebaseball.com/16u-2025/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https://www.ncaa.org/eligibility-center/transfer-rules-and-eligibility/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Coal Creek Hustle logo treatment based on the official organization wordmark: https://coalcreekhustlebaseball.com/16u-2025/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8928e36689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D10">
              <a:alpha val="57000"/>
            </a:srgbClr>
          </a:solidFill>
          <a:ln w="12700">
            <a:solidFill>
              <a:srgbClr val="0B0D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492240" cy="6858000"/>
          </a:xfrm>
          <a:prstGeom prst="chevron">
            <a:avLst/>
          </a:prstGeom>
          <a:solidFill>
            <a:srgbClr val="0B0D10">
              <a:alpha val="94000"/>
            </a:srgbClr>
          </a:solidFill>
          <a:ln w="12700">
            <a:solidFill>
              <a:srgbClr val="0B0D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40080" y="658368"/>
            <a:ext cx="109728" cy="44348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41832" y="576072"/>
            <a:ext cx="2260854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200" b="1" i="1" dirty="0">
              <a:solidFill>
                <a:srgbClr val="FFFFFF"/>
              </a:solidFill>
              <a:latin typeface="Brush Script MT"/>
            </a:endParaRPr>
          </a:p>
        </p:txBody>
      </p:sp>
      <p:sp>
        <p:nvSpPr>
          <p:cNvPr id="7" name="Text 4"/>
          <p:cNvSpPr/>
          <p:nvPr/>
        </p:nvSpPr>
        <p:spPr>
          <a:xfrm>
            <a:off x="990482" y="329269"/>
            <a:ext cx="3060022" cy="1607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30" dirty="0">
                <a:solidFill>
                  <a:schemeClr val="bg1"/>
                </a:solidFill>
              </a:rPr>
              <a:t>COAL CREEK HUSTLE</a:t>
            </a:r>
            <a:r>
              <a:rPr lang="en-US" sz="1000" b="1" kern="0" spc="130" dirty="0">
                <a:solidFill>
                  <a:srgbClr val="D71920"/>
                </a:solidFill>
              </a:rPr>
              <a:t> | BASEBALL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994410" y="1301648"/>
            <a:ext cx="1997964" cy="914"/>
          </a:xfrm>
          <a:prstGeom prst="line">
            <a:avLst/>
          </a:prstGeom>
          <a:noFill/>
          <a:ln w="21590">
            <a:solidFill>
              <a:srgbClr val="D7192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41832" y="1572768"/>
            <a:ext cx="5486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</a:rPr>
              <a:t>THE NEW REALITY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</a:rPr>
              <a:t>OF COLLEGE BASEBALL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</a:rPr>
              <a:t>RECRUITING</a:t>
            </a:r>
            <a:endParaRPr lang="en-US" sz="3300" dirty="0"/>
          </a:p>
        </p:txBody>
      </p:sp>
      <p:sp>
        <p:nvSpPr>
          <p:cNvPr id="10" name="Text 7"/>
          <p:cNvSpPr/>
          <p:nvPr/>
        </p:nvSpPr>
        <p:spPr>
          <a:xfrm>
            <a:off x="960120" y="4069080"/>
            <a:ext cx="5074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87CEEB"/>
                </a:solidFill>
              </a:rPr>
              <a:t>A parent roadmap for the five-year eligibility era and the transfer-portal marketplace.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60120" y="5230368"/>
            <a:ext cx="1828800" cy="347472"/>
          </a:xfrm>
          <a:prstGeom prst="round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60120" y="5298948"/>
            <a:ext cx="1828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50" dirty="0">
                <a:solidFill>
                  <a:srgbClr val="FFFFFF"/>
                </a:solidFill>
              </a:rPr>
              <a:t>PARENT EDITION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2944368" y="5230368"/>
            <a:ext cx="1600200" cy="347472"/>
          </a:xfrm>
          <a:prstGeom prst="roundRect">
            <a:avLst/>
          </a:prstGeom>
          <a:solidFill>
            <a:srgbClr val="87CEEB"/>
          </a:solidFill>
          <a:ln w="127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944368" y="5298948"/>
            <a:ext cx="1600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50" dirty="0">
                <a:solidFill>
                  <a:srgbClr val="0B0D10"/>
                </a:solidFill>
              </a:rPr>
              <a:t>2026–27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D71920"/>
                </a:solidFill>
              </a:rPr>
              <a:t>WHAT CHANGED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0D10"/>
                </a:solidFill>
              </a:rPr>
              <a:t>The five-year clock starts earlier than many families realize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481328"/>
            <a:ext cx="4069080" cy="4069080"/>
          </a:xfrm>
          <a:prstGeom prst="arc">
            <a:avLst/>
          </a:prstGeom>
          <a:solidFill>
            <a:srgbClr val="FFFFFF">
              <a:alpha val="0"/>
            </a:srgbClr>
          </a:solidFill>
          <a:ln w="2159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34440" y="1938528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0" b="1" dirty="0">
                <a:solidFill>
                  <a:srgbClr val="0B0D10"/>
                </a:solidFill>
              </a:rPr>
              <a:t>5</a:t>
            </a:r>
            <a:endParaRPr lang="en-US" sz="7400" dirty="0"/>
          </a:p>
        </p:txBody>
      </p:sp>
      <p:sp>
        <p:nvSpPr>
          <p:cNvPr id="6" name="Text 4"/>
          <p:cNvSpPr/>
          <p:nvPr/>
        </p:nvSpPr>
        <p:spPr>
          <a:xfrm>
            <a:off x="1325880" y="32278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71920"/>
                </a:solidFill>
              </a:rPr>
              <a:t>YEAR WINDOW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70432" y="3886200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5707A"/>
                </a:solidFill>
              </a:rPr>
              <a:t>Not five guaranteed seasons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0" y="1572768"/>
            <a:ext cx="29718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4E8"/>
            </a:solidFill>
            <a:prstDash val="solid"/>
          </a:ln>
          <a:effectLst>
            <a:outerShdw blurRad="25400" dist="508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57800" y="1755648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71920"/>
                </a:solidFill>
              </a:rPr>
              <a:t>01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852160" y="1764792"/>
            <a:ext cx="1947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0D10"/>
                </a:solidFill>
              </a:rPr>
              <a:t>DIVISION 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257800" y="2350008"/>
            <a:ext cx="2514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03840"/>
                </a:solidFill>
              </a:rPr>
              <a:t>Full implementation applies to prospects initially enrolling full time in fall 2027 or later.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275320" y="1572768"/>
            <a:ext cx="29718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4E8"/>
            </a:solidFill>
            <a:prstDash val="solid"/>
          </a:ln>
          <a:effectLst>
            <a:outerShdw blurRad="25400" dist="508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03920" y="1755648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7CEEB"/>
                </a:solidFill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098280" y="1764792"/>
            <a:ext cx="1947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0D10"/>
                </a:solidFill>
              </a:rPr>
              <a:t>DIVISION II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503920" y="2350008"/>
            <a:ext cx="2514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03840"/>
                </a:solidFill>
              </a:rPr>
              <a:t>Effective for 2026–27, with transition provisions for certain current athletes.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029200" y="3767328"/>
            <a:ext cx="6217920" cy="1234440"/>
          </a:xfrm>
          <a:prstGeom prst="roundRect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49240" y="4078224"/>
            <a:ext cx="5577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The eligibility clock generally begins at full-time college enrollment or the academic year after the athlete’s 19th birthday, whichever comes first.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166360" y="5321808"/>
            <a:ext cx="5897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D71920"/>
                </a:solidFill>
              </a:rPr>
              <a:t>Always confirm the individual case with the NCAA Eligibility Center and the college compliance office.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66717A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D71920"/>
                </a:solidFill>
              </a:rPr>
              <a:t>WHY RECRUITING FEELS DIFFERENT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 portal has become a major roster-building market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353312"/>
            <a:ext cx="7406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7CEEB"/>
                </a:solidFill>
              </a:rPr>
              <a:t>D1 and D2 staffs can address immediate needs with college-tested players.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94360" y="2148840"/>
            <a:ext cx="3401568" cy="1965960"/>
          </a:xfrm>
          <a:prstGeom prst="roundRect">
            <a:avLst/>
          </a:prstGeom>
          <a:solidFill>
            <a:srgbClr val="1B222B"/>
          </a:solidFill>
          <a:ln w="15240">
            <a:solidFill>
              <a:srgbClr val="364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350008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D71920"/>
                </a:solidFill>
              </a:rPr>
              <a:t>01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22960" y="28986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PROVEN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340156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7C0C8"/>
                </a:solidFill>
              </a:rPr>
              <a:t>College statistics and verified performance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89120" y="2148840"/>
            <a:ext cx="3401568" cy="1965960"/>
          </a:xfrm>
          <a:prstGeom prst="roundRect">
            <a:avLst/>
          </a:prstGeom>
          <a:solidFill>
            <a:srgbClr val="87CEEB"/>
          </a:solidFill>
          <a:ln w="1524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17720" y="2350008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0D10"/>
                </a:solidFill>
              </a:rPr>
              <a:t>02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617720" y="28986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0D10"/>
                </a:solidFill>
              </a:rPr>
              <a:t>DEVELOPED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617720" y="340156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B0D10"/>
                </a:solidFill>
              </a:rPr>
              <a:t>Greater strength, maturity and position polish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183880" y="2148840"/>
            <a:ext cx="3401568" cy="1965960"/>
          </a:xfrm>
          <a:prstGeom prst="roundRect">
            <a:avLst/>
          </a:prstGeom>
          <a:solidFill>
            <a:srgbClr val="1B222B"/>
          </a:solidFill>
          <a:ln w="15240">
            <a:solidFill>
              <a:srgbClr val="364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412480" y="2350008"/>
            <a:ext cx="640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D71920"/>
                </a:solidFill>
              </a:rPr>
              <a:t>03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8412480" y="28986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IMMEDIATE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412480" y="340156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7C0C8"/>
                </a:solidFill>
              </a:rPr>
              <a:t>Ready to fill a roster need now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1874520" y="4800600"/>
            <a:ext cx="8412480" cy="960120"/>
          </a:xfrm>
          <a:prstGeom prst="chevron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331720" y="50932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HIGH-SCHOOL PROSPECTS NOW COMPETE WITH OLDER, COLLEGE-TESTED ATHLETES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B7C0C8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3d6302e997.png"/>
          <p:cNvPicPr>
            <a:picLocks noChangeAspect="1"/>
          </p:cNvPicPr>
          <p:nvPr/>
        </p:nvPicPr>
        <p:blipFill>
          <a:blip r:embed="rId3"/>
          <a:srcRect l="17489" r="17489"/>
          <a:stretch/>
        </p:blipFill>
        <p:spPr>
          <a:xfrm>
            <a:off x="6766560" y="1298448"/>
            <a:ext cx="5422392" cy="5559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355080" y="1298448"/>
            <a:ext cx="960120" cy="5559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D71920"/>
                </a:solidFill>
              </a:rPr>
              <a:t>THE COMPETITION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0D10"/>
                </a:solidFill>
              </a:rPr>
              <a:t>Who is a high-school recruit competing against?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640080" y="148132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</a:rPr>
              <a:t>HIGH SCHOOL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1965960" y="1618488"/>
            <a:ext cx="685800" cy="914"/>
          </a:xfrm>
          <a:prstGeom prst="line">
            <a:avLst/>
          </a:prstGeom>
          <a:noFill/>
          <a:ln w="381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2834640" y="14630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03840"/>
                </a:solidFill>
              </a:rPr>
              <a:t>Upside, projectability and limited college data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40080" y="2505456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0D10"/>
                </a:solidFill>
              </a:rPr>
              <a:t>JUCO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1965960" y="2642616"/>
            <a:ext cx="685800" cy="914"/>
          </a:xfrm>
          <a:prstGeom prst="line">
            <a:avLst/>
          </a:prstGeom>
          <a:noFill/>
          <a:ln w="381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834640" y="248716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03840"/>
                </a:solidFill>
              </a:rPr>
              <a:t>College production plus physical development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40080" y="3529584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0D10"/>
                </a:solidFill>
              </a:rPr>
              <a:t>D2 / D3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1965960" y="3666744"/>
            <a:ext cx="685800" cy="914"/>
          </a:xfrm>
          <a:prstGeom prst="line">
            <a:avLst/>
          </a:prstGeom>
          <a:noFill/>
          <a:ln w="381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834640" y="351129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03840"/>
                </a:solidFill>
              </a:rPr>
              <a:t>Proven results against college competition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40080" y="4553712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0D10"/>
                </a:solidFill>
              </a:rPr>
              <a:t>PORTAL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965960" y="4690872"/>
            <a:ext cx="685800" cy="914"/>
          </a:xfrm>
          <a:prstGeom prst="line">
            <a:avLst/>
          </a:prstGeom>
          <a:noFill/>
          <a:ln w="381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834640" y="453542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03840"/>
                </a:solidFill>
              </a:rPr>
              <a:t>Experience, verified role and immediate readiness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640080" y="5486400"/>
            <a:ext cx="5257800" cy="594360"/>
          </a:xfrm>
          <a:prstGeom prst="roundRect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68680" y="565099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87CEEB"/>
                </a:solidFill>
              </a:rPr>
              <a:t>HUSTLE RESPONSE: develop athletes who are ready to compete for the right opportunity.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66717A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1" name="Text 18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6f74903fb2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D10">
              <a:alpha val="70000"/>
            </a:srgbClr>
          </a:solidFill>
          <a:ln w="12700">
            <a:solidFill>
              <a:srgbClr val="0B0D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D71920"/>
                </a:solidFill>
              </a:rPr>
              <a:t>THE </a:t>
            </a:r>
            <a:r>
              <a:rPr lang="en-US" sz="1100" b="1" kern="0" spc="180" dirty="0">
                <a:solidFill>
                  <a:srgbClr val="D71920"/>
                </a:solidFill>
              </a:rPr>
              <a:t>PATHWAY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There is more than one successful route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685800" y="4690872"/>
            <a:ext cx="1965960" cy="960120"/>
          </a:xfrm>
          <a:prstGeom prst="roundRect">
            <a:avLst/>
          </a:prstGeom>
          <a:solidFill>
            <a:srgbClr val="D71920">
              <a:alpha val="96000"/>
            </a:srgbClr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482803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JUCO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5202936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Develop + produce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953512" y="4160520"/>
            <a:ext cx="1965960" cy="960120"/>
          </a:xfrm>
          <a:prstGeom prst="roundRect">
            <a:avLst/>
          </a:prstGeom>
          <a:solidFill>
            <a:srgbClr val="87CEEB">
              <a:alpha val="96000"/>
            </a:srgbClr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090672" y="42976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0D10"/>
                </a:solidFill>
              </a:rPr>
              <a:t>NAIA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090672" y="4672584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0D10"/>
                </a:solidFill>
              </a:rPr>
              <a:t>Four-year fit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221224" y="4690872"/>
            <a:ext cx="1965960" cy="960120"/>
          </a:xfrm>
          <a:prstGeom prst="roundRect">
            <a:avLst/>
          </a:prstGeom>
          <a:solidFill>
            <a:srgbClr val="D71920">
              <a:alpha val="96000"/>
            </a:srgbClr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358384" y="482803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D3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358384" y="5202936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Academics + opportunity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488936" y="4160520"/>
            <a:ext cx="1965960" cy="960120"/>
          </a:xfrm>
          <a:prstGeom prst="roundRect">
            <a:avLst/>
          </a:prstGeom>
          <a:solidFill>
            <a:srgbClr val="87CEEB">
              <a:alpha val="96000"/>
            </a:srgbClr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626096" y="42976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0D10"/>
                </a:solidFill>
              </a:rPr>
              <a:t>D2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7626096" y="4672584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0D10"/>
                </a:solidFill>
              </a:rPr>
              <a:t>Strong college baseball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756648" y="4690872"/>
            <a:ext cx="1965960" cy="960120"/>
          </a:xfrm>
          <a:prstGeom prst="roundRect">
            <a:avLst/>
          </a:prstGeom>
          <a:solidFill>
            <a:srgbClr val="D71920">
              <a:alpha val="96000"/>
            </a:srgbClr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893808" y="482803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D1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9893808" y="5202936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Right tools + timing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1051560" y="6035040"/>
            <a:ext cx="10058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The best route is the one that creates meaningful playing time, development, academics and a sustainable financial fit.</a:t>
            </a:r>
            <a:endParaRPr 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80" dirty="0">
                <a:solidFill>
                  <a:srgbClr val="D71920"/>
                </a:solidFill>
              </a:rPr>
              <a:t>WHY JUCO CAN WORK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0D10"/>
                </a:solidFill>
              </a:rPr>
              <a:t>Build the profile four-year coaches want</a:t>
            </a:r>
            <a:endParaRPr lang="en-US" sz="2800" dirty="0"/>
          </a:p>
        </p:txBody>
      </p:sp>
      <p:pic>
        <p:nvPicPr>
          <p:cNvPr id="4" name="Image 0" descr="/mnt/data/3d6302e997.png"/>
          <p:cNvPicPr>
            <a:picLocks noChangeAspect="1"/>
          </p:cNvPicPr>
          <p:nvPr/>
        </p:nvPicPr>
        <p:blipFill>
          <a:blip r:embed="rId3"/>
          <a:srcRect l="14078" r="14078"/>
          <a:stretch/>
        </p:blipFill>
        <p:spPr>
          <a:xfrm>
            <a:off x="566928" y="1417320"/>
            <a:ext cx="5074920" cy="47091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5230368"/>
            <a:ext cx="5074920" cy="896112"/>
          </a:xfrm>
          <a:prstGeom prst="rect">
            <a:avLst/>
          </a:prstGeom>
          <a:solidFill>
            <a:srgbClr val="0B0D10">
              <a:alpha val="93000"/>
            </a:srgbClr>
          </a:solidFill>
          <a:ln w="12700">
            <a:solidFill>
              <a:srgbClr val="0B0D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68680" y="550468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110" dirty="0">
                <a:solidFill>
                  <a:srgbClr val="FFFFFF"/>
                </a:solidFill>
              </a:rPr>
              <a:t>DEVELOP • PRODUCE • ADVANCE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080760" y="1481328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71920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702552" y="14813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0D10"/>
                </a:solidFill>
              </a:rPr>
              <a:t>STRONGER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759952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03840"/>
                </a:solidFill>
              </a:rPr>
              <a:t>Physical maturity, strength and durability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080760" y="2121408"/>
            <a:ext cx="5166360" cy="914"/>
          </a:xfrm>
          <a:prstGeom prst="line">
            <a:avLst/>
          </a:prstGeom>
          <a:noFill/>
          <a:ln w="12700">
            <a:solidFill>
              <a:srgbClr val="DD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080760" y="255117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71920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702552" y="255117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0D10"/>
                </a:solidFill>
              </a:rPr>
              <a:t>POLISHED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759952" y="25328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03840"/>
                </a:solidFill>
              </a:rPr>
              <a:t>Position-specific skill and game experience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080760" y="3191256"/>
            <a:ext cx="5166360" cy="914"/>
          </a:xfrm>
          <a:prstGeom prst="line">
            <a:avLst/>
          </a:prstGeom>
          <a:noFill/>
          <a:ln w="12700">
            <a:solidFill>
              <a:srgbClr val="DD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080760" y="3621024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71920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702552" y="3621024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0D10"/>
                </a:solidFill>
              </a:rPr>
              <a:t>PROVEN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759952" y="3602736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03840"/>
                </a:solidFill>
              </a:rPr>
              <a:t>College innings, at-bats and statistics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080760" y="4261104"/>
            <a:ext cx="5166360" cy="914"/>
          </a:xfrm>
          <a:prstGeom prst="line">
            <a:avLst/>
          </a:prstGeom>
          <a:noFill/>
          <a:ln w="12700">
            <a:solidFill>
              <a:srgbClr val="DD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080760" y="4690872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71920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6702552" y="469087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0D10"/>
                </a:solidFill>
              </a:rPr>
              <a:t>TRANSFER-READY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8759952" y="4672584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03840"/>
                </a:solidFill>
              </a:rPr>
              <a:t>Academics and credits aligned to the next step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6080760" y="5330952"/>
            <a:ext cx="5166360" cy="914"/>
          </a:xfrm>
          <a:prstGeom prst="line">
            <a:avLst/>
          </a:prstGeom>
          <a:noFill/>
          <a:ln w="12700">
            <a:solidFill>
              <a:srgbClr val="DDE4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144768" y="5513832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71920"/>
                </a:solidFill>
              </a:rPr>
              <a:t>Leave JUCO when the athlete has improved the four-year opportunity, not simply because one season has passed.</a:t>
            </a:r>
            <a:endParaRPr lang="en-US" sz="1550" dirty="0"/>
          </a:p>
        </p:txBody>
      </p:sp>
      <p:sp>
        <p:nvSpPr>
          <p:cNvPr id="24" name="Text 21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66717A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80" dirty="0">
                <a:solidFill>
                  <a:srgbClr val="D71920"/>
                </a:solidFill>
              </a:rPr>
              <a:t>FROM THE TRACKER TO THE FIELD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Targeted college scrimmage and evaluation initiative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353312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87CEEB"/>
                </a:solidFill>
              </a:rPr>
              <a:t>Coal Creek Hustle will use our recruiting tracker to prioritize outreach and work to create competitive opportunities with selected college programs.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2331720"/>
            <a:ext cx="3456432" cy="3063240"/>
          </a:xfrm>
          <a:prstGeom prst="roundRect">
            <a:avLst/>
          </a:prstGeom>
          <a:solidFill>
            <a:srgbClr val="1B222B"/>
          </a:solidFill>
          <a:ln w="16510">
            <a:solidFill>
              <a:srgbClr val="3A46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587752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COLORADO CORE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971800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80" dirty="0">
                <a:solidFill>
                  <a:srgbClr val="87CEEB"/>
                </a:solidFill>
              </a:rPr>
              <a:t>~2–3¼ HOURS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886968" y="3529584"/>
            <a:ext cx="164592" cy="164592"/>
          </a:xfrm>
          <a:prstGeom prst="ellipse">
            <a:avLst/>
          </a:prstGeom>
          <a:solidFill>
            <a:srgbClr val="87CEEB"/>
          </a:solidFill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88720" y="3456432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Northeastern Junior College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86968" y="3959352"/>
            <a:ext cx="164592" cy="164592"/>
          </a:xfrm>
          <a:prstGeom prst="ellipse">
            <a:avLst/>
          </a:prstGeom>
          <a:solidFill>
            <a:srgbClr val="87CEEB"/>
          </a:solidFill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88720" y="388620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Otero College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86968" y="4389120"/>
            <a:ext cx="164592" cy="164592"/>
          </a:xfrm>
          <a:prstGeom prst="ellipse">
            <a:avLst/>
          </a:prstGeom>
          <a:solidFill>
            <a:srgbClr val="87CEEB"/>
          </a:solidFill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88720" y="43159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Lamar Community College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86968" y="4818888"/>
            <a:ext cx="164592" cy="164592"/>
          </a:xfrm>
          <a:prstGeom prst="ellipse">
            <a:avLst/>
          </a:prstGeom>
          <a:solidFill>
            <a:srgbClr val="87CEEB"/>
          </a:solidFill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88720" y="4745736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Trinidad State College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416552" y="2331720"/>
            <a:ext cx="3456432" cy="3063240"/>
          </a:xfrm>
          <a:prstGeom prst="roundRect">
            <a:avLst/>
          </a:prstGeom>
          <a:solidFill>
            <a:srgbClr val="87CEEB"/>
          </a:solidFill>
          <a:ln w="1651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645152" y="2587752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0D10"/>
                </a:solidFill>
              </a:rPr>
              <a:t>REGIONAL EXPANSION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645152" y="2971800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80" dirty="0">
                <a:solidFill>
                  <a:srgbClr val="D71920"/>
                </a:solidFill>
              </a:rPr>
              <a:t>~3¼–4 HOURS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709160" y="3529584"/>
            <a:ext cx="164592" cy="164592"/>
          </a:xfrm>
          <a:prstGeom prst="ellipse">
            <a:avLst/>
          </a:prstGeom>
          <a:solidFill>
            <a:srgbClr val="D71920"/>
          </a:solidFill>
          <a:ln w="508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10912" y="3456432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0D10"/>
                </a:solidFill>
              </a:rPr>
              <a:t>Western Nebraska CC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709160" y="3959352"/>
            <a:ext cx="164592" cy="164592"/>
          </a:xfrm>
          <a:prstGeom prst="ellipse">
            <a:avLst/>
          </a:prstGeom>
          <a:solidFill>
            <a:srgbClr val="D71920"/>
          </a:solidFill>
          <a:ln w="508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10912" y="388620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0D10"/>
                </a:solidFill>
              </a:rPr>
              <a:t>McCook Community College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709160" y="4389120"/>
            <a:ext cx="164592" cy="164592"/>
          </a:xfrm>
          <a:prstGeom prst="ellipse">
            <a:avLst/>
          </a:prstGeom>
          <a:solidFill>
            <a:srgbClr val="D71920"/>
          </a:solidFill>
          <a:ln w="508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010912" y="43159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0D10"/>
                </a:solidFill>
              </a:rPr>
              <a:t>Colby Community College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238744" y="2331720"/>
            <a:ext cx="3456432" cy="3063240"/>
          </a:xfrm>
          <a:prstGeom prst="roundRect">
            <a:avLst/>
          </a:prstGeom>
          <a:solidFill>
            <a:srgbClr val="1B222B"/>
          </a:solidFill>
          <a:ln w="16510">
            <a:solidFill>
              <a:srgbClr val="3A46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467344" y="2587752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EXTENDED TARGET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467344" y="2971800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80" dirty="0">
                <a:solidFill>
                  <a:srgbClr val="87CEEB"/>
                </a:solidFill>
              </a:rPr>
              <a:t>~4¾ HOURS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531352" y="3529584"/>
            <a:ext cx="164592" cy="164592"/>
          </a:xfrm>
          <a:prstGeom prst="ellipse">
            <a:avLst/>
          </a:prstGeom>
          <a:solidFill>
            <a:srgbClr val="87CEEB"/>
          </a:solidFill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8833104" y="3456432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Dodge City Community College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531352" y="3959352"/>
            <a:ext cx="164592" cy="164592"/>
          </a:xfrm>
          <a:prstGeom prst="ellipse">
            <a:avLst/>
          </a:prstGeom>
          <a:solidFill>
            <a:srgbClr val="87CEEB"/>
          </a:solidFill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833104" y="388620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Additional tracker schools as fit develops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1097280" y="5715000"/>
            <a:ext cx="9966960" cy="530352"/>
          </a:xfrm>
          <a:prstGeom prst="round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417320" y="5870448"/>
            <a:ext cx="9326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GOAL: combine competitive reps, campus exposure and direct interaction with college coaching staffs.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1234440" y="6309360"/>
            <a:ext cx="9738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7C0C8"/>
                </a:solidFill>
              </a:rPr>
              <a:t>Scrimmages depend on coach interest, schedules and college eligibility/compliance requirements; inclusion is a targeted outreach plan, not a confirmed event.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D71920"/>
                </a:solidFill>
              </a:rPr>
              <a:t>THE JUCO DECISION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0D10"/>
                </a:solidFill>
              </a:rPr>
              <a:t>Move when the opportunity is better, stay when development still has value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44752"/>
            <a:ext cx="534924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199632" y="1444752"/>
            <a:ext cx="5349240" cy="4526280"/>
          </a:xfrm>
          <a:prstGeom prst="roundRect">
            <a:avLst/>
          </a:prstGeom>
          <a:solidFill>
            <a:srgbClr val="0B0D10"/>
          </a:solidFill>
          <a:ln w="254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87552" y="175564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0D10"/>
                </a:solidFill>
              </a:rPr>
              <a:t>TRANSFER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547104" y="175564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STAY + DEVELOP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1005840" y="2514600"/>
            <a:ext cx="246888" cy="246888"/>
          </a:xfrm>
          <a:prstGeom prst="ellipse">
            <a:avLst/>
          </a:prstGeom>
          <a:solidFill>
            <a:srgbClr val="87CEEB"/>
          </a:solidFill>
          <a:ln w="635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417320" y="24414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22B"/>
                </a:solidFill>
              </a:rPr>
              <a:t>Playing and producing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05840" y="3172968"/>
            <a:ext cx="246888" cy="246888"/>
          </a:xfrm>
          <a:prstGeom prst="ellipse">
            <a:avLst/>
          </a:prstGeom>
          <a:solidFill>
            <a:srgbClr val="87CEEB"/>
          </a:solidFill>
          <a:ln w="635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417320" y="309981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22B"/>
                </a:solidFill>
              </a:rPr>
              <a:t>Tools are ready for the target level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005840" y="3831336"/>
            <a:ext cx="246888" cy="246888"/>
          </a:xfrm>
          <a:prstGeom prst="ellipse">
            <a:avLst/>
          </a:prstGeom>
          <a:solidFill>
            <a:srgbClr val="87CEEB"/>
          </a:solidFill>
          <a:ln w="635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417320" y="375818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22B"/>
                </a:solidFill>
              </a:rPr>
              <a:t>Credits and eligibility are on track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1005840" y="4489704"/>
            <a:ext cx="246888" cy="246888"/>
          </a:xfrm>
          <a:prstGeom prst="ellipse">
            <a:avLst/>
          </a:prstGeom>
          <a:solidFill>
            <a:srgbClr val="87CEEB"/>
          </a:solidFill>
          <a:ln w="635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417320" y="4416552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22B"/>
                </a:solidFill>
              </a:rPr>
              <a:t>A defined roster role exists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565392" y="2514600"/>
            <a:ext cx="246888" cy="246888"/>
          </a:xfrm>
          <a:prstGeom prst="ellipse">
            <a:avLst/>
          </a:prstGeom>
          <a:solidFill>
            <a:srgbClr val="D71920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976872" y="24414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Limited playing time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565392" y="3172968"/>
            <a:ext cx="246888" cy="246888"/>
          </a:xfrm>
          <a:prstGeom prst="ellipse">
            <a:avLst/>
          </a:prstGeom>
          <a:solidFill>
            <a:srgbClr val="D71920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976872" y="309981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Physical development is incomplete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565392" y="3831336"/>
            <a:ext cx="246888" cy="246888"/>
          </a:xfrm>
          <a:prstGeom prst="ellipse">
            <a:avLst/>
          </a:prstGeom>
          <a:solidFill>
            <a:srgbClr val="D71920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76872" y="375818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Coursework needs attention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565392" y="4489704"/>
            <a:ext cx="246888" cy="246888"/>
          </a:xfrm>
          <a:prstGeom prst="ellipse">
            <a:avLst/>
          </a:prstGeom>
          <a:solidFill>
            <a:srgbClr val="D71920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976872" y="4416552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Another season can add leverage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429000" y="608990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10" dirty="0">
                <a:solidFill>
                  <a:srgbClr val="D71920"/>
                </a:solidFill>
              </a:rPr>
              <a:t>COMPLIANCE + ADMISSIONS REVIEW REQUIRED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66717A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D71920"/>
                </a:solidFill>
              </a:rPr>
              <a:t>THE COMPLETE PLAYER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Five things athletes can control</a:t>
            </a:r>
            <a:endParaRPr lang="en-US" sz="2800" dirty="0"/>
          </a:p>
        </p:txBody>
      </p:sp>
      <p:pic>
        <p:nvPicPr>
          <p:cNvPr id="4" name="Image 0" descr="/mnt/data/75bb53a8fe.png"/>
          <p:cNvPicPr>
            <a:picLocks noChangeAspect="1"/>
          </p:cNvPicPr>
          <p:nvPr/>
        </p:nvPicPr>
        <p:blipFill>
          <a:blip r:embed="rId3"/>
          <a:srcRect l="17657" r="17657"/>
          <a:stretch/>
        </p:blipFill>
        <p:spPr>
          <a:xfrm>
            <a:off x="0" y="1261872"/>
            <a:ext cx="5074920" cy="523036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26280" y="1261872"/>
            <a:ext cx="594360" cy="5230368"/>
          </a:xfrm>
          <a:prstGeom prst="rect">
            <a:avLst/>
          </a:prstGeom>
          <a:solidFill>
            <a:srgbClr val="0B0D10">
              <a:alpha val="80000"/>
            </a:srgbClr>
          </a:solidFill>
          <a:ln w="12700">
            <a:solidFill>
              <a:srgbClr val="0B0D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5212080" y="1417320"/>
            <a:ext cx="6309360" cy="713232"/>
          </a:xfrm>
          <a:prstGeom prst="roundRect">
            <a:avLst/>
          </a:prstGeom>
          <a:solidFill>
            <a:srgbClr val="1B222B"/>
          </a:solidFill>
          <a:ln w="12700">
            <a:solidFill>
              <a:srgbClr val="3944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440680" y="156362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71920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007608" y="1545336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ABILITY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818120" y="1554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C0C8"/>
                </a:solidFill>
              </a:rPr>
              <a:t>Tools + performance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12080" y="2377440"/>
            <a:ext cx="6309360" cy="713232"/>
          </a:xfrm>
          <a:prstGeom prst="roundRect">
            <a:avLst/>
          </a:prstGeom>
          <a:solidFill>
            <a:srgbClr val="87CEEB"/>
          </a:solidFill>
          <a:ln w="127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440680" y="252374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0D10"/>
                </a:solidFill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007608" y="2505456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0D10"/>
                </a:solidFill>
              </a:rPr>
              <a:t>STRENGTH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818120" y="2514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B0D10"/>
                </a:solidFill>
              </a:rPr>
              <a:t>A physical plan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212080" y="3337560"/>
            <a:ext cx="6309360" cy="713232"/>
          </a:xfrm>
          <a:prstGeom prst="roundRect">
            <a:avLst/>
          </a:prstGeom>
          <a:solidFill>
            <a:srgbClr val="1B222B"/>
          </a:solidFill>
          <a:ln w="12700">
            <a:solidFill>
              <a:srgbClr val="3944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440680" y="348386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71920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007608" y="3465576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VIDEO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781812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C0C8"/>
                </a:solidFill>
              </a:rPr>
              <a:t>Current + clear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212080" y="4297680"/>
            <a:ext cx="6309360" cy="713232"/>
          </a:xfrm>
          <a:prstGeom prst="roundRect">
            <a:avLst/>
          </a:prstGeom>
          <a:solidFill>
            <a:srgbClr val="1B222B"/>
          </a:solidFill>
          <a:ln w="12700">
            <a:solidFill>
              <a:srgbClr val="3944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440680" y="444398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71920"/>
                </a:solidFill>
              </a:rPr>
              <a:t>4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6007608" y="4425696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ACADEMICS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7818120" y="4434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C0C8"/>
                </a:solidFill>
              </a:rPr>
              <a:t>Eligible + transferable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5212080" y="5257800"/>
            <a:ext cx="6309360" cy="713232"/>
          </a:xfrm>
          <a:prstGeom prst="roundRect">
            <a:avLst/>
          </a:prstGeom>
          <a:solidFill>
            <a:srgbClr val="1B222B"/>
          </a:solidFill>
          <a:ln w="12700">
            <a:solidFill>
              <a:srgbClr val="3944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5440680" y="540410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71920"/>
                </a:solidFill>
              </a:rPr>
              <a:t>5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6007608" y="5385816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COMMUNICATION</a:t>
            </a:r>
            <a:endParaRPr lang="en-US" sz="1450" dirty="0"/>
          </a:p>
        </p:txBody>
      </p:sp>
      <p:sp>
        <p:nvSpPr>
          <p:cNvPr id="25" name="Text 22"/>
          <p:cNvSpPr/>
          <p:nvPr/>
        </p:nvSpPr>
        <p:spPr>
          <a:xfrm>
            <a:off x="7818120" y="53949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C0C8"/>
                </a:solidFill>
              </a:rPr>
              <a:t>Professional + consistent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532120" y="6007608"/>
            <a:ext cx="5577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87CEEB"/>
                </a:solidFill>
              </a:rPr>
              <a:t>Coaches recruit the athlete they can evaluate and project into a role.</a:t>
            </a:r>
            <a:endParaRPr lang="en-US" sz="1400"/>
          </a:p>
        </p:txBody>
      </p:sp>
      <p:sp>
        <p:nvSpPr>
          <p:cNvPr id="27" name="Text 24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B7C0C8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8" name="Text 25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D71920"/>
                </a:solidFill>
              </a:rPr>
              <a:t>THE PARENT ROLE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0D10"/>
                </a:solidFill>
              </a:rPr>
              <a:t>Create structure without taking ownership away from the athlete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3401568" cy="4434840"/>
          </a:xfrm>
          <a:prstGeom prst="roundRect">
            <a:avLst/>
          </a:prstGeom>
          <a:solidFill>
            <a:srgbClr val="EAF7FC"/>
          </a:solidFill>
          <a:ln w="1524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96112" y="17830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71920"/>
                </a:solidFill>
              </a:rPr>
              <a:t>01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96112" y="25146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0D10"/>
                </a:solidFill>
              </a:rPr>
              <a:t>ACADEMICS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96112" y="3401568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22B"/>
                </a:solidFill>
              </a:rPr>
              <a:t>Protect GPA, choose courses carefully and verify transferability.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96112" y="4919472"/>
            <a:ext cx="2697480" cy="914"/>
          </a:xfrm>
          <a:prstGeom prst="line">
            <a:avLst/>
          </a:prstGeom>
          <a:noFill/>
          <a:ln w="508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407408" y="1481328"/>
            <a:ext cx="3401568" cy="4434840"/>
          </a:xfrm>
          <a:prstGeom prst="roundRect">
            <a:avLst/>
          </a:prstGeom>
          <a:solidFill>
            <a:srgbClr val="0B0D10"/>
          </a:solidFill>
          <a:ln w="15240">
            <a:solidFill>
              <a:srgbClr val="0B0D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63440" y="17830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71920"/>
                </a:solidFill>
              </a:rPr>
              <a:t>02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663440" y="25146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TARGET LIST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663440" y="3401568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7C0C8"/>
                </a:solidFill>
              </a:rPr>
              <a:t>Build across levels and compare depth charts, role, academics and cost.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663440" y="4919472"/>
            <a:ext cx="2697480" cy="914"/>
          </a:xfrm>
          <a:prstGeom prst="line">
            <a:avLst/>
          </a:prstGeom>
          <a:noFill/>
          <a:ln w="508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174736" y="1481328"/>
            <a:ext cx="3401568" cy="4434840"/>
          </a:xfrm>
          <a:prstGeom prst="roundRect">
            <a:avLst/>
          </a:prstGeom>
          <a:solidFill>
            <a:srgbClr val="EAF7FC"/>
          </a:solidFill>
          <a:ln w="1524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430768" y="17830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71920"/>
                </a:solidFill>
              </a:rPr>
              <a:t>03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8430768" y="25146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0D10"/>
                </a:solidFill>
              </a:rPr>
              <a:t>ATHLETE OWNERSHIP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430768" y="3401568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22B"/>
                </a:solidFill>
              </a:rPr>
              <a:t>The player communicates, follows up and asks the questions.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430768" y="4919472"/>
            <a:ext cx="2697480" cy="914"/>
          </a:xfrm>
          <a:prstGeom prst="line">
            <a:avLst/>
          </a:prstGeom>
          <a:noFill/>
          <a:ln w="508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66717A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2064258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900" b="1" i="1" dirty="0">
              <a:solidFill>
                <a:srgbClr val="FFFFFF"/>
              </a:solidFill>
              <a:latin typeface="Brush Script MT"/>
            </a:endParaRPr>
          </a:p>
        </p:txBody>
      </p:sp>
      <p:sp>
        <p:nvSpPr>
          <p:cNvPr id="3" name="Text 1"/>
          <p:cNvSpPr/>
          <p:nvPr/>
        </p:nvSpPr>
        <p:spPr>
          <a:xfrm>
            <a:off x="614957" y="737108"/>
            <a:ext cx="2810392" cy="310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30" dirty="0">
                <a:solidFill>
                  <a:schemeClr val="bg1"/>
                </a:solidFill>
              </a:rPr>
              <a:t>COAL CREEK HUSTLE</a:t>
            </a:r>
            <a:r>
              <a:rPr lang="en-US" sz="1000" b="1" kern="0" spc="130" dirty="0">
                <a:solidFill>
                  <a:srgbClr val="D71920"/>
                </a:solidFill>
              </a:rPr>
              <a:t> | BASEBALL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14934" y="1046531"/>
            <a:ext cx="1824228" cy="914"/>
          </a:xfrm>
          <a:prstGeom prst="line">
            <a:avLst/>
          </a:prstGeom>
          <a:noFill/>
          <a:ln w="21590">
            <a:solidFill>
              <a:srgbClr val="D7192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152144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THE RECRUITING RUNWAY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12648" y="1755648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87CEEB"/>
                </a:solidFill>
              </a:rPr>
              <a:t>Build early. Adjust often. Let development drive the next decision.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252728" y="2743200"/>
            <a:ext cx="566928" cy="566928"/>
          </a:xfrm>
          <a:prstGeom prst="ellipse">
            <a:avLst/>
          </a:prstGeom>
          <a:solidFill>
            <a:srgbClr val="D7192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801368" y="2862072"/>
            <a:ext cx="1417320" cy="320040"/>
          </a:xfrm>
          <a:prstGeom prst="chevron">
            <a:avLst/>
          </a:prstGeom>
          <a:solidFill>
            <a:srgbClr val="4A5560"/>
          </a:solidFill>
          <a:ln w="12700">
            <a:solidFill>
              <a:srgbClr val="4A55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5800" y="365760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PREPARE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411480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7C0C8"/>
                </a:solidFill>
              </a:rPr>
              <a:t>Academics, strength, video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520440" y="2743200"/>
            <a:ext cx="566928" cy="566928"/>
          </a:xfrm>
          <a:prstGeom prst="ellipse">
            <a:avLst/>
          </a:prstGeom>
          <a:solidFill>
            <a:srgbClr val="87CEE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069080" y="2862072"/>
            <a:ext cx="1417320" cy="320040"/>
          </a:xfrm>
          <a:prstGeom prst="chevron">
            <a:avLst/>
          </a:prstGeom>
          <a:solidFill>
            <a:srgbClr val="4A5560"/>
          </a:solidFill>
          <a:ln w="12700">
            <a:solidFill>
              <a:srgbClr val="4A55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953512" y="365760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OUTREACH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953512" y="411480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7C0C8"/>
                </a:solidFill>
              </a:rPr>
              <a:t>Emails, forms, events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788152" y="2743200"/>
            <a:ext cx="566928" cy="566928"/>
          </a:xfrm>
          <a:prstGeom prst="ellipse">
            <a:avLst/>
          </a:prstGeom>
          <a:solidFill>
            <a:srgbClr val="D7192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336792" y="2862072"/>
            <a:ext cx="1417320" cy="320040"/>
          </a:xfrm>
          <a:prstGeom prst="chevron">
            <a:avLst/>
          </a:prstGeom>
          <a:solidFill>
            <a:srgbClr val="4A5560"/>
          </a:solidFill>
          <a:ln w="12700">
            <a:solidFill>
              <a:srgbClr val="4A55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221224" y="365760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EVALUATE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21224" y="411480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7C0C8"/>
                </a:solidFill>
              </a:rPr>
              <a:t>Role, roster, cost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055864" y="2743200"/>
            <a:ext cx="566928" cy="566928"/>
          </a:xfrm>
          <a:prstGeom prst="ellipse">
            <a:avLst/>
          </a:prstGeom>
          <a:solidFill>
            <a:srgbClr val="87CEE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604504" y="2862072"/>
            <a:ext cx="1417320" cy="320040"/>
          </a:xfrm>
          <a:prstGeom prst="chevron">
            <a:avLst/>
          </a:prstGeom>
          <a:solidFill>
            <a:srgbClr val="4A5560"/>
          </a:solidFill>
          <a:ln w="12700">
            <a:solidFill>
              <a:srgbClr val="4A55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88936" y="365760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COMMIT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88936" y="411480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7C0C8"/>
                </a:solidFill>
              </a:rPr>
              <a:t>Best total fit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10323576" y="2743200"/>
            <a:ext cx="566928" cy="566928"/>
          </a:xfrm>
          <a:prstGeom prst="ellipse">
            <a:avLst/>
          </a:prstGeom>
          <a:solidFill>
            <a:srgbClr val="D7192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756648" y="365760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DEVELOP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756648" y="411480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B7C0C8"/>
                </a:solidFill>
              </a:rPr>
              <a:t>Perform + reassess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1325880" y="5257800"/>
            <a:ext cx="9555480" cy="658368"/>
          </a:xfrm>
          <a:prstGeom prst="roundRect">
            <a:avLst/>
          </a:prstGeom>
          <a:solidFill>
            <a:srgbClr val="87CEEB"/>
          </a:solidFill>
          <a:ln w="12700">
            <a:solidFill>
              <a:srgbClr val="87CE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691640" y="5468112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70" dirty="0">
                <a:solidFill>
                  <a:srgbClr val="0B0D10"/>
                </a:solidFill>
              </a:rPr>
              <a:t>HUSTLE HELPS FAMILIES MAKE INFORMED DECISIONS AT EVERY STAGE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B7C0C8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80" dirty="0">
                <a:solidFill>
                  <a:srgbClr val="D71920"/>
                </a:solidFill>
              </a:rPr>
              <a:t>ASK BETTER QUESTIONS (When College Coaches Reach Out)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0D10"/>
                </a:solidFill>
              </a:rPr>
              <a:t>The answers reveal role, opportunity and risk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1554480"/>
            <a:ext cx="2606040" cy="16276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71920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5528" y="17556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ROSTER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95528" y="21945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0D10"/>
                </a:solidFill>
              </a:rPr>
              <a:t>Where do you see me fitting?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465576" y="1554480"/>
            <a:ext cx="2606040" cy="16276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7CEEB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66744" y="17556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DEPTH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666744" y="21945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0D10"/>
                </a:solidFill>
              </a:rPr>
              <a:t>Who returns at my position?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36792" y="1554480"/>
            <a:ext cx="2606040" cy="16276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71920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37960" y="17556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SOURCE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537960" y="21945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0D10"/>
                </a:solidFill>
              </a:rPr>
              <a:t>High school, JUCO or portal?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208008" y="1554480"/>
            <a:ext cx="2606040" cy="16276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7CEEB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409176" y="17556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DEVELOP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409176" y="21945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0D10"/>
                </a:solidFill>
              </a:rPr>
              <a:t>What resources are available?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94360" y="3611880"/>
            <a:ext cx="2606040" cy="1627632"/>
          </a:xfrm>
          <a:prstGeom prst="roundRect">
            <a:avLst/>
          </a:prstGeom>
          <a:solidFill>
            <a:srgbClr val="0B0D10"/>
          </a:solidFill>
          <a:ln w="19050">
            <a:solidFill>
              <a:srgbClr val="D71920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95528" y="38130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PLAYING TIME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95528" y="42519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What is the pathway?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465576" y="3611880"/>
            <a:ext cx="2606040" cy="1627632"/>
          </a:xfrm>
          <a:prstGeom prst="roundRect">
            <a:avLst/>
          </a:prstGeom>
          <a:solidFill>
            <a:srgbClr val="0B0D10"/>
          </a:solidFill>
          <a:ln w="19050">
            <a:solidFill>
              <a:srgbClr val="87CEEB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666744" y="38130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ACADEMICS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666744" y="42519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Does my major fit?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336792" y="3611880"/>
            <a:ext cx="2606040" cy="1627632"/>
          </a:xfrm>
          <a:prstGeom prst="roundRect">
            <a:avLst/>
          </a:prstGeom>
          <a:solidFill>
            <a:srgbClr val="0B0D10"/>
          </a:solidFill>
          <a:ln w="19050">
            <a:solidFill>
              <a:srgbClr val="D71920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537960" y="38130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COST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537960" y="42519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What is the full package?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208008" y="3611880"/>
            <a:ext cx="2606040" cy="1627632"/>
          </a:xfrm>
          <a:prstGeom prst="roundRect">
            <a:avLst/>
          </a:prstGeom>
          <a:solidFill>
            <a:srgbClr val="0B0D10"/>
          </a:solidFill>
          <a:ln w="19050">
            <a:solidFill>
              <a:srgbClr val="87CEEB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409176" y="381304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D71920"/>
                </a:solidFill>
              </a:rPr>
              <a:t>COMPLIANCE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409176" y="4251960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Are my credits eligible?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2103120" y="5715000"/>
            <a:ext cx="8001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71920"/>
                </a:solidFill>
              </a:rPr>
              <a:t>A coach’s answer matters more than the division label.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75488" y="6547104"/>
            <a:ext cx="4937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66717A"/>
                </a:solidFill>
              </a:rPr>
              <a:t>COAL CREEK HUSTLE  •  RECRUITING ROADMAP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11192256" y="65105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71920"/>
                </a:solidFill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8928e36689.png"/>
          <p:cNvPicPr>
            <a:picLocks noChangeAspect="1"/>
          </p:cNvPicPr>
          <p:nvPr/>
        </p:nvPicPr>
        <p:blipFill>
          <a:blip r:embed="rId3"/>
          <a:srcRect l="24756" r="24756"/>
          <a:stretch/>
        </p:blipFill>
        <p:spPr>
          <a:xfrm>
            <a:off x="6995160" y="0"/>
            <a:ext cx="51937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0"/>
            <a:ext cx="1143000" cy="6858000"/>
          </a:xfrm>
          <a:prstGeom prst="rect">
            <a:avLst/>
          </a:prstGeom>
          <a:solidFill>
            <a:srgbClr val="0B0D10">
              <a:alpha val="90000"/>
            </a:srgbClr>
          </a:solidFill>
          <a:ln w="12700">
            <a:solidFill>
              <a:srgbClr val="0B0D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58368" y="502920"/>
            <a:ext cx="2359152" cy="460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3350" b="1" i="1" dirty="0">
              <a:solidFill>
                <a:srgbClr val="FFFFFF"/>
              </a:solidFill>
              <a:latin typeface="Brush Script MT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01155" y="1250274"/>
            <a:ext cx="2084832" cy="914"/>
          </a:xfrm>
          <a:prstGeom prst="line">
            <a:avLst/>
          </a:prstGeom>
          <a:noFill/>
          <a:ln w="21590">
            <a:solidFill>
              <a:srgbClr val="D7192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85800" y="164592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FIND THE RIGHT COLLEGE.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685800" y="2423160"/>
            <a:ext cx="5303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87CEEB"/>
                </a:solidFill>
              </a:rPr>
              <a:t>DEVELOP.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87CEEB"/>
                </a:solidFill>
              </a:rPr>
              <a:t>PERFORM.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87CEEB"/>
                </a:solidFill>
              </a:rPr>
              <a:t>ADVANCE.</a:t>
            </a:r>
            <a:endParaRPr lang="en-US" sz="3900" dirty="0"/>
          </a:p>
        </p:txBody>
      </p:sp>
      <p:sp>
        <p:nvSpPr>
          <p:cNvPr id="9" name="Shape 6"/>
          <p:cNvSpPr/>
          <p:nvPr/>
        </p:nvSpPr>
        <p:spPr>
          <a:xfrm>
            <a:off x="685800" y="4956048"/>
            <a:ext cx="5349240" cy="914"/>
          </a:xfrm>
          <a:prstGeom prst="line">
            <a:avLst/>
          </a:prstGeom>
          <a:noFill/>
          <a:ln w="63500">
            <a:solidFill>
              <a:srgbClr val="D719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13232" y="5239512"/>
            <a:ext cx="5349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Prepare athletes to compete for opportunity in a market that values production, physical development, academics and proven fit.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1287</Words>
  <Application>Microsoft Office PowerPoint</Application>
  <PresentationFormat>Widescreen</PresentationFormat>
  <Paragraphs>217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Brush Script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Coal Creek Hustle Baseball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Coal Creek Hustle Recruiting Roadmap</dc:title>
  <dc:subject>Parent Recruiting Presentation</dc:subject>
  <dc:creator>Joe Gudino</dc:creator>
  <cp:lastModifiedBy>Joe Gudino</cp:lastModifiedBy>
  <cp:revision>87</cp:revision>
  <dcterms:created xsi:type="dcterms:W3CDTF">2026-09-23T18:27:13Z</dcterms:created>
  <dcterms:modified xsi:type="dcterms:W3CDTF">2026-09-23T20:14:07Z</dcterms:modified>
</cp:coreProperties>
</file>